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y="9753600" cx="13004800"/>
  <p:notesSz cx="6858000" cy="9144000"/>
  <p:embeddedFontLst>
    <p:embeddedFont>
      <p:font typeface="Helvetica Neue"/>
      <p:regular r:id="rId25"/>
      <p:bold r:id="rId26"/>
      <p:italic r:id="rId27"/>
      <p:boldItalic r:id="rId28"/>
    </p:embeddedFont>
    <p:embeddedFont>
      <p:font typeface="Gill Sans"/>
      <p:regular r:id="rId29"/>
      <p:bold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HelveticaNeue-bold.fntdata"/><Relationship Id="rId25" Type="http://schemas.openxmlformats.org/officeDocument/2006/relationships/font" Target="fonts/HelveticaNeue-regular.fntdata"/><Relationship Id="rId28" Type="http://schemas.openxmlformats.org/officeDocument/2006/relationships/font" Target="fonts/HelveticaNeue-boldItalic.fntdata"/><Relationship Id="rId27" Type="http://schemas.openxmlformats.org/officeDocument/2006/relationships/font" Target="fonts/HelveticaNeue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GillSans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0" Type="http://schemas.openxmlformats.org/officeDocument/2006/relationships/font" Target="fonts/GillSans-bold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Shape 14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Shape 16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Shape 16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подзаголовок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355600" y="2044700"/>
            <a:ext cx="12293600" cy="3238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355600" y="5270500"/>
            <a:ext cx="122936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3800"/>
              <a:buFont typeface="Gill Sans"/>
              <a:buNone/>
              <a:defRPr b="0" i="0" sz="3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3800"/>
              <a:buFont typeface="Gill Sans"/>
              <a:buNone/>
              <a:defRPr b="0" i="0" sz="3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3800"/>
              <a:buFont typeface="Gill Sans"/>
              <a:buNone/>
              <a:defRPr b="0" i="0" sz="3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3800"/>
              <a:buFont typeface="Gill Sans"/>
              <a:buNone/>
              <a:defRPr b="0" i="0" sz="3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3800"/>
              <a:buFont typeface="Gill Sans"/>
              <a:buNone/>
              <a:defRPr b="0" i="0" sz="3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68122" lvl="5" marL="27432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468122" lvl="6" marL="32004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468122" lvl="7" marL="36576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468121" lvl="8" marL="41148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6324599" y="9271000"/>
            <a:ext cx="342901" cy="355601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Фото — 3 шт.">
  <p:cSld name="Фото — 3 шт.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idx="2" type="pic"/>
          </p:nvPr>
        </p:nvSpPr>
        <p:spPr>
          <a:xfrm>
            <a:off x="6654800" y="5029200"/>
            <a:ext cx="5803900" cy="42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520700" lvl="0" marL="5207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520700" lvl="1" marL="10414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520700" lvl="2" marL="15621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520700" lvl="3" marL="20828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520700" lvl="4" marL="26035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522704" lvl="5" marL="2681705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522704" lvl="6" marL="3113505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522705" lvl="7" marL="3545305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522704" lvl="8" marL="3977105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47" name="Shape 47"/>
          <p:cNvSpPr/>
          <p:nvPr>
            <p:ph idx="3" type="pic"/>
          </p:nvPr>
        </p:nvSpPr>
        <p:spPr>
          <a:xfrm>
            <a:off x="6664613" y="508000"/>
            <a:ext cx="5803902" cy="42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520700" lvl="0" marL="5207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520700" lvl="1" marL="10414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520700" lvl="2" marL="15621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520700" lvl="3" marL="20828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520700" lvl="4" marL="26035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522704" lvl="5" marL="2681705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522704" lvl="6" marL="3113505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522705" lvl="7" marL="3545305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522704" lvl="8" marL="3977105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48" name="Shape 48"/>
          <p:cNvSpPr/>
          <p:nvPr>
            <p:ph idx="4" type="pic"/>
          </p:nvPr>
        </p:nvSpPr>
        <p:spPr>
          <a:xfrm>
            <a:off x="533400" y="508000"/>
            <a:ext cx="5808232" cy="873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520700" lvl="0" marL="5207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520700" lvl="1" marL="10414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520700" lvl="2" marL="15621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520700" lvl="3" marL="20828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520700" lvl="4" marL="26035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522704" lvl="5" marL="2681705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522704" lvl="6" marL="3113505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522705" lvl="7" marL="3545305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522704" lvl="8" marL="3977105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324599" y="9271000"/>
            <a:ext cx="342901" cy="355601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Фото">
  <p:cSld name="Фото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pic"/>
          </p:nvPr>
        </p:nvSpPr>
        <p:spPr>
          <a:xfrm>
            <a:off x="0" y="0"/>
            <a:ext cx="13004800" cy="975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520700" lvl="0" marL="5207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520700" lvl="1" marL="10414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520700" lvl="2" marL="15621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520700" lvl="3" marL="20828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520700" lvl="4" marL="26035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522704" lvl="5" marL="2681705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522704" lvl="6" marL="3113505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522705" lvl="7" marL="3545305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522704" lvl="8" marL="3977105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6324599" y="9271000"/>
            <a:ext cx="342901" cy="355601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Пустой">
  <p:cSld name="Пустой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6324599" y="9271000"/>
            <a:ext cx="342901" cy="355601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Цитата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idx="1" type="body"/>
          </p:nvPr>
        </p:nvSpPr>
        <p:spPr>
          <a:xfrm>
            <a:off x="1270000" y="5689600"/>
            <a:ext cx="10464800" cy="5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2800"/>
              <a:buFont typeface="Gill Sans"/>
              <a:buNone/>
              <a:defRPr b="0" i="0" sz="2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74396" lvl="1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2296"/>
              <a:buFont typeface="Gill Sans"/>
              <a:buChar char="•"/>
              <a:defRPr b="0" i="0" sz="2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74395" lvl="2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2296"/>
              <a:buFont typeface="Gill Sans"/>
              <a:buChar char="•"/>
              <a:defRPr b="0" i="0" sz="2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74395" lvl="3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2296"/>
              <a:buFont typeface="Gill Sans"/>
              <a:buChar char="•"/>
              <a:defRPr b="0" i="0" sz="2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74395" lvl="4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2296"/>
              <a:buFont typeface="Gill Sans"/>
              <a:buChar char="•"/>
              <a:defRPr b="0" i="0" sz="2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68122" lvl="5" marL="27432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468122" lvl="6" marL="32004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468122" lvl="7" marL="36576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468121" lvl="8" marL="41148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2" type="body"/>
          </p:nvPr>
        </p:nvSpPr>
        <p:spPr>
          <a:xfrm>
            <a:off x="1270000" y="4152900"/>
            <a:ext cx="104648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468122" lvl="0" marL="4572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468122" lvl="1" marL="9144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468122" lvl="2" marL="13716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468122" lvl="3" marL="18288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468122" lvl="4" marL="22860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68122" lvl="5" marL="27432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468122" lvl="6" marL="32004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468122" lvl="7" marL="36576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468121" lvl="8" marL="41148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324599" y="9271000"/>
            <a:ext cx="342901" cy="355601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пункты">
  <p:cSld name="Заголовок и пункты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55600" y="2730500"/>
            <a:ext cx="12293600" cy="629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468122" lvl="0" marL="4572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468122" lvl="1" marL="9144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468122" lvl="2" marL="13716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468122" lvl="3" marL="18288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468122" lvl="4" marL="22860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68122" lvl="5" marL="27432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468122" lvl="6" marL="32004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468122" lvl="7" marL="36576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468121" lvl="8" marL="41148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6324599" y="9271000"/>
            <a:ext cx="342901" cy="355601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Фото — горизонтально">
  <p:cSld name="Фото — горизонтально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idx="2" type="pic"/>
          </p:nvPr>
        </p:nvSpPr>
        <p:spPr>
          <a:xfrm>
            <a:off x="1346200" y="520700"/>
            <a:ext cx="10388600" cy="58602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520700" lvl="0" marL="5207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520700" lvl="1" marL="10414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520700" lvl="2" marL="15621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520700" lvl="3" marL="20828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520700" lvl="4" marL="26035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522704" lvl="5" marL="2681705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522704" lvl="6" marL="3113505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522705" lvl="7" marL="3545305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522704" lvl="8" marL="3977105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x="1270000" y="6908800"/>
            <a:ext cx="10464800" cy="12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3800"/>
              <a:buFont typeface="Gill Sans"/>
              <a:buNone/>
              <a:defRPr b="0" i="0" sz="3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3800"/>
              <a:buFont typeface="Gill Sans"/>
              <a:buNone/>
              <a:defRPr b="0" i="0" sz="3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3800"/>
              <a:buFont typeface="Gill Sans"/>
              <a:buNone/>
              <a:defRPr b="0" i="0" sz="3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3800"/>
              <a:buFont typeface="Gill Sans"/>
              <a:buNone/>
              <a:defRPr b="0" i="0" sz="3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3800"/>
              <a:buFont typeface="Gill Sans"/>
              <a:buNone/>
              <a:defRPr b="0" i="0" sz="3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68122" lvl="5" marL="27432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468122" lvl="6" marL="32004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468122" lvl="7" marL="36576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468121" lvl="8" marL="41148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6324599" y="9271000"/>
            <a:ext cx="342901" cy="355601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 — по центру">
  <p:cSld name="Заголовок — по центру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55600" y="3251200"/>
            <a:ext cx="12293600" cy="323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6324599" y="9271000"/>
            <a:ext cx="342901" cy="355601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Фото — вертикально">
  <p:cSld name="Фото — вертикально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idx="2" type="pic"/>
          </p:nvPr>
        </p:nvSpPr>
        <p:spPr>
          <a:xfrm>
            <a:off x="6705600" y="609600"/>
            <a:ext cx="5359400" cy="775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520700" lvl="0" marL="5207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520700" lvl="1" marL="10414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520700" lvl="2" marL="15621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520700" lvl="3" marL="20828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520700" lvl="4" marL="26035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522704" lvl="5" marL="2681705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522704" lvl="6" marL="3113505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522705" lvl="7" marL="3545305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522704" lvl="8" marL="3977105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31" name="Shape 31"/>
          <p:cNvSpPr txBox="1"/>
          <p:nvPr>
            <p:ph type="title"/>
          </p:nvPr>
        </p:nvSpPr>
        <p:spPr>
          <a:xfrm>
            <a:off x="355600" y="1016000"/>
            <a:ext cx="58928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55600" y="4889500"/>
            <a:ext cx="58928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3800"/>
              <a:buFont typeface="Gill Sans"/>
              <a:buNone/>
              <a:defRPr b="0" i="0" sz="3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3800"/>
              <a:buFont typeface="Gill Sans"/>
              <a:buNone/>
              <a:defRPr b="0" i="0" sz="3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3800"/>
              <a:buFont typeface="Gill Sans"/>
              <a:buNone/>
              <a:defRPr b="0" i="0" sz="3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3800"/>
              <a:buFont typeface="Gill Sans"/>
              <a:buNone/>
              <a:defRPr b="0" i="0" sz="3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3800"/>
              <a:buFont typeface="Gill Sans"/>
              <a:buNone/>
              <a:defRPr b="0" i="0" sz="3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68122" lvl="5" marL="27432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468122" lvl="6" marL="32004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468122" lvl="7" marL="36576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468121" lvl="8" marL="41148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6324599" y="9271000"/>
            <a:ext cx="342901" cy="355601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 — вверху">
  <p:cSld name="Заголовок — вверху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6324599" y="9271000"/>
            <a:ext cx="342901" cy="355601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, пункты и фото">
  <p:cSld name="Заголовок, пункты и фото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idx="2" type="pic"/>
          </p:nvPr>
        </p:nvSpPr>
        <p:spPr>
          <a:xfrm>
            <a:off x="6870700" y="2781300"/>
            <a:ext cx="5283200" cy="61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520700" lvl="0" marL="5207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520700" lvl="1" marL="10414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520700" lvl="2" marL="15621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520700" lvl="3" marL="20828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520700" lvl="4" marL="26035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522704" lvl="5" marL="2681705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522704" lvl="6" marL="3113505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522705" lvl="7" marL="3545305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522704" lvl="8" marL="3977105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55600" y="2730500"/>
            <a:ext cx="5892800" cy="629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426466" lvl="0" marL="457200" marR="0" rtl="0" algn="l">
              <a:lnSpc>
                <a:spcPct val="10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ts val="3116"/>
              <a:buFont typeface="Gill Sans"/>
              <a:buChar char="•"/>
              <a:defRPr b="0" i="0" sz="3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426466" lvl="1" marL="914400" marR="0" rtl="0" algn="l">
              <a:lnSpc>
                <a:spcPct val="10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ts val="3116"/>
              <a:buFont typeface="Gill Sans"/>
              <a:buChar char="•"/>
              <a:defRPr b="0" i="0" sz="3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426466" lvl="2" marL="1371600" marR="0" rtl="0" algn="l">
              <a:lnSpc>
                <a:spcPct val="10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ts val="3116"/>
              <a:buFont typeface="Gill Sans"/>
              <a:buChar char="•"/>
              <a:defRPr b="0" i="0" sz="3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426466" lvl="3" marL="1828800" marR="0" rtl="0" algn="l">
              <a:lnSpc>
                <a:spcPct val="10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ts val="3116"/>
              <a:buFont typeface="Gill Sans"/>
              <a:buChar char="•"/>
              <a:defRPr b="0" i="0" sz="3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426466" lvl="4" marL="2286000" marR="0" rtl="0" algn="l">
              <a:lnSpc>
                <a:spcPct val="10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ts val="3116"/>
              <a:buFont typeface="Gill Sans"/>
              <a:buChar char="•"/>
              <a:defRPr b="0" i="0" sz="3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68122" lvl="5" marL="27432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468122" lvl="6" marL="32004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468122" lvl="7" marL="36576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468121" lvl="8" marL="41148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6324599" y="9271000"/>
            <a:ext cx="342901" cy="355601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Пункты">
  <p:cSld name="Пункты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idx="1" type="body"/>
          </p:nvPr>
        </p:nvSpPr>
        <p:spPr>
          <a:xfrm>
            <a:off x="762000" y="762000"/>
            <a:ext cx="11468100" cy="821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468122" lvl="0" marL="4572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468122" lvl="1" marL="9144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468122" lvl="2" marL="13716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468122" lvl="3" marL="18288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468122" lvl="4" marL="22860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68122" lvl="5" marL="27432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468122" lvl="6" marL="32004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468122" lvl="7" marL="36576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468121" lvl="8" marL="41148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6324599" y="9271000"/>
            <a:ext cx="342901" cy="355601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  <a:defRPr b="0" i="0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55600" y="2730500"/>
            <a:ext cx="12293600" cy="629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468122" lvl="0" marL="4572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468122" lvl="1" marL="9144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468122" lvl="2" marL="13716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468122" lvl="3" marL="18288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468122" lvl="4" marL="22860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68122" lvl="5" marL="27432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468122" lvl="6" marL="32004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468122" lvl="7" marL="36576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468121" lvl="8" marL="41148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  <a:defRPr b="0" i="0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6324599" y="9271000"/>
            <a:ext cx="342901" cy="355601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800"/>
              <a:buFont typeface="Gill Sans"/>
              <a:buNone/>
              <a:defRPr b="0" i="0" sz="1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dic.academic.ru/dic.nsf/enc_philosophy/6222" TargetMode="External"/><Relationship Id="rId4" Type="http://schemas.openxmlformats.org/officeDocument/2006/relationships/hyperlink" Target="http://dic.academic.ru/dic.nsf/enc_philosophy/3538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psychologos.ru/articles/view/vyvod" TargetMode="External"/><Relationship Id="rId4" Type="http://schemas.openxmlformats.org/officeDocument/2006/relationships/hyperlink" Target="http://www.psychologos.ru/articles/view/suzhdenie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idx="4294967295" type="ctrTitle"/>
          </p:nvPr>
        </p:nvSpPr>
        <p:spPr>
          <a:xfrm>
            <a:off x="355600" y="2051050"/>
            <a:ext cx="12293600" cy="32385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</a:pPr>
            <a:r>
              <a:rPr b="0" i="0" lang="en-US" sz="72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rPr>
              <a:t>ОПРОВЕРЖЕНИЕ</a:t>
            </a:r>
            <a:endParaRPr/>
          </a:p>
        </p:txBody>
      </p:sp>
      <p:sp>
        <p:nvSpPr>
          <p:cNvPr id="60" name="Shape 60"/>
          <p:cNvSpPr txBox="1"/>
          <p:nvPr>
            <p:ph idx="4294967295" type="subTitle"/>
          </p:nvPr>
        </p:nvSpPr>
        <p:spPr>
          <a:xfrm>
            <a:off x="355600" y="5270500"/>
            <a:ext cx="122936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3800"/>
              <a:buFont typeface="Gill Sans"/>
              <a:buNone/>
            </a:pPr>
            <a:r>
              <a:rPr b="0" i="0" lang="en-US" sz="38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rPr>
              <a:t>И логический анализ аргументации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55600" y="945058"/>
            <a:ext cx="12293600" cy="2438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Минимизация</a:t>
            </a:r>
            <a:endParaRPr/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355598" y="1526568"/>
            <a:ext cx="12293602" cy="6299203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Обоснованность аргументов не отрицается, но значимость их для слушателя уменьшается: «Да, мы согласны, но это единичный случай (влияет на ограниченный круг людей, было давно и т.д.)»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Минимизация атакует значимость аргумента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</a:pPr>
            <a:r>
              <a:t/>
            </a:r>
            <a:endParaRPr b="0" i="0" sz="7200" u="none" cap="none" strike="noStrike">
              <a:solidFill>
                <a:srgbClr val="535353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355600" y="1727199"/>
            <a:ext cx="12293600" cy="6299203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Необходимо отменить всеобщую воинскую обязанность, т.к. за это время молодой человек мог бы работать, сделать карьеру и создать семью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Да, это хорошая возможность для молодого человека, но согласно статистике только 8% юношей женится в возрасте от 18 до 20 лет.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1351740" y="1502365"/>
            <a:ext cx="10301320" cy="1523636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Calibri"/>
              <a:buNone/>
            </a:pPr>
            <a:r>
              <a:rPr b="1" i="0" lang="en-US" sz="4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Перевес</a:t>
            </a:r>
            <a:endParaRPr/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355598" y="2128608"/>
            <a:ext cx="12293602" cy="6299203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С аргументом оппонента можно согласиться, но привести другие, выгодные для себя факты, опираясь на более важные ценности: «Это действительно так, предприятие загрязняет воздух, но оно единственное дает нашим горожанам рабочие места и возможность прокормить свои семьи»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Перевес атакует значимость аргумента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</a:pPr>
            <a:r>
              <a:t/>
            </a:r>
            <a:endParaRPr b="0" i="0" sz="7200" u="none" cap="none" strike="noStrike">
              <a:solidFill>
                <a:srgbClr val="535353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355599" y="1571301"/>
            <a:ext cx="12293602" cy="6299203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Char char="-"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Легализация проституции приведет к снижению общего количества венерических заболеваний.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Char char="-"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Да, это так. Но это также приведет к падению морального облика общества.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355600" y="855890"/>
            <a:ext cx="12293600" cy="2438401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b="1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Бумеранг</a:t>
            </a:r>
            <a:endParaRPr/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355599" y="1727198"/>
            <a:ext cx="12293602" cy="6299203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Аргументы обращаются против тех, кто их высказал, выводя умозаключение на основе доводов оппонента, противоречащее его позиции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Бумеранг атакует релевантность и верность аргумента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/>
        </p:nvSpPr>
        <p:spPr>
          <a:xfrm>
            <a:off x="858459" y="2781299"/>
            <a:ext cx="11161557" cy="4191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Char char="-"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Нам необходимо передать общественный транспорт в частные руки, т.к. это создаст условия для конкуренции.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Char char="-"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В секторе общественного транспорта конкуренция не нужна, т.к. она ухудшает качество услуг. Конкурирующие фирмы будут гоняться за прибылью и набивать автобусы пассажирами.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355599" y="1234859"/>
            <a:ext cx="12293602" cy="2438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b="1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Демонстрация несоответствия</a:t>
            </a:r>
            <a:endParaRPr/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355599" y="1727199"/>
            <a:ext cx="12293602" cy="6299203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«Ваш аргумент о вреде курения для здоровья того, кто курит, неопровержим. Но сегодня мы обсуждаем тему о запрете курения в общественных местах»;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Атакует релевантность аргумента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355598" y="811306"/>
            <a:ext cx="12293602" cy="2438401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b="1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Демонстрация сомнения</a:t>
            </a:r>
            <a:endParaRPr/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45398" y="1905685"/>
            <a:ext cx="12293602" cy="6299203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Проверка достоверности фактов, надежности источника информации компетентности авторитета, на которые ссылается оппонент. Вы также можете подвергать сомнению суждение, основанное на единичном примере, типичность примера, ссылаясь на наличие исключений и т.д.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Атакует доказанность аргумента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1964472" y="1458999"/>
            <a:ext cx="8976323" cy="913387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Trebuchet MS"/>
              <a:buNone/>
            </a:pPr>
            <a:r>
              <a:rPr b="0" i="0" lang="en-US" sz="55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РЕБАТТЛ</a:t>
            </a:r>
            <a:endParaRPr/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355598" y="1415107"/>
            <a:ext cx="12293602" cy="6299203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-520700" lvl="0" marL="5207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80"/>
              <a:buFont typeface="Trebuchet MS"/>
              <a:buChar char="•"/>
            </a:pPr>
            <a:r>
              <a:rPr b="0" i="0" lang="en-US" sz="40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Опровержение опровержения</a:t>
            </a:r>
            <a:endParaRPr/>
          </a:p>
          <a:p>
            <a:pPr indent="-520700" lvl="0" marL="5207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000000"/>
              </a:buClr>
              <a:buSzPts val="3280"/>
              <a:buFont typeface="Trebuchet MS"/>
              <a:buChar char="•"/>
            </a:pPr>
            <a:r>
              <a:rPr b="0" i="0" lang="en-US" sz="40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Восстановление собственной логики рассуждения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2511330" y="1014374"/>
            <a:ext cx="7982141" cy="917653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Trebuchet MS"/>
              <a:buNone/>
            </a:pPr>
            <a:r>
              <a:rPr b="0" i="0" lang="en-US" sz="55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КОНТРАРГУМЕНТАЦИЯ</a:t>
            </a:r>
            <a:endParaRPr/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355600" y="2730500"/>
            <a:ext cx="12293600" cy="629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Trebuchet MS"/>
              <a:buNone/>
            </a:pPr>
            <a:r>
              <a:rPr b="0" i="0" lang="en-US" sz="41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При контраргументации (косвенном О.) доказывают </a:t>
            </a:r>
            <a:r>
              <a:rPr b="0" i="0" lang="en-US" sz="4100" u="sng" cap="none" strike="noStrike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истинность</a:t>
            </a:r>
            <a:r>
              <a:rPr b="0" i="0" lang="en-US" sz="41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положения, противоречащего выдвинутому утверждению. Если выдвинутое </a:t>
            </a:r>
            <a:r>
              <a:rPr b="0" i="0" lang="en-US" sz="4100" u="sng" cap="none" strike="noStrike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утверждение</a:t>
            </a:r>
            <a:r>
              <a:rPr b="0" i="0" lang="en-US" sz="41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противоречит доказанной истине, то оно должно быть признано ложным.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Trebuchet MS"/>
              <a:buNone/>
            </a:pPr>
            <a:r>
              <a:rPr b="0" i="0" lang="en-US" sz="41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Аргументация в отрицание резолюции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idx="1" type="body"/>
          </p:nvPr>
        </p:nvSpPr>
        <p:spPr>
          <a:xfrm>
            <a:off x="1270000" y="2470149"/>
            <a:ext cx="10464800" cy="4013203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B3B3B"/>
              </a:buClr>
              <a:buSzPts val="3800"/>
              <a:buFont typeface="Trebuchet MS"/>
              <a:buNone/>
            </a:pPr>
            <a:r>
              <a:rPr b="1" i="0" lang="en-US" sz="3800" u="none" cap="none" strike="noStrike">
                <a:solidFill>
                  <a:srgbClr val="3B3B3B"/>
                </a:solidFill>
                <a:latin typeface="Trebuchet MS"/>
                <a:ea typeface="Trebuchet MS"/>
                <a:cs typeface="Trebuchet MS"/>
                <a:sym typeface="Trebuchet MS"/>
              </a:rPr>
              <a:t>Опровержение</a:t>
            </a:r>
            <a:r>
              <a:rPr b="0" i="0" lang="en-US" sz="3800" u="none" cap="none" strike="noStrike">
                <a:solidFill>
                  <a:srgbClr val="3B3B3B"/>
                </a:solidFill>
                <a:latin typeface="Trebuchet MS"/>
                <a:ea typeface="Trebuchet MS"/>
                <a:cs typeface="Trebuchet MS"/>
                <a:sym typeface="Trebuchet MS"/>
              </a:rPr>
              <a:t> — рассуждение, направленное против выдвинутого утверждения, предположения или доказательства и имеющее своей целью установление его ложности или недоказанности..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7200"/>
              <a:buFont typeface="Gill Sans"/>
              <a:buNone/>
            </a:pPr>
            <a:r>
              <a:t/>
            </a:r>
            <a:endParaRPr b="0" i="0" sz="7200" u="none" cap="none" strike="noStrike">
              <a:solidFill>
                <a:srgbClr val="535353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355600" y="2975713"/>
            <a:ext cx="12293600" cy="6299202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-520700" lvl="0" marL="5207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3772"/>
              <a:buFont typeface="Gill Sans"/>
              <a:buChar char="•"/>
            </a:pPr>
            <a:r>
              <a:rPr b="0" i="0" lang="en-US" sz="4600" u="none" cap="none" strike="noStrike">
                <a:solidFill>
                  <a:srgbClr val="535353"/>
                </a:solidFill>
                <a:latin typeface="Gill Sans"/>
                <a:ea typeface="Gill Sans"/>
                <a:cs typeface="Gill Sans"/>
                <a:sym typeface="Gill Sans"/>
              </a:rPr>
              <a:t>Видео - опровергните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1467294" y="1068449"/>
            <a:ext cx="10070212" cy="1210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Trebuchet MS"/>
              <a:buNone/>
            </a:pPr>
            <a:r>
              <a:rPr b="0" i="0" lang="en-US" sz="50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ЗАДАЧИ И ВИДЫ ОПРОВЕРЖЕНИЯ</a:t>
            </a:r>
            <a:endParaRPr/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355600" y="2730500"/>
            <a:ext cx="12293600" cy="5867531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Trebuchet MS"/>
              <a:buNone/>
            </a:pPr>
            <a:r>
              <a:rPr b="0" i="0" lang="en-US" sz="34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	•	опровержение фактом или опытным путем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310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Trebuchet MS"/>
              <a:buNone/>
            </a:pPr>
            <a:r>
              <a:rPr b="0" i="0" lang="en-US" sz="34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	•	анализ аргументации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310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Trebuchet MS"/>
              <a:buNone/>
            </a:pPr>
            <a:r>
              <a:rPr b="0" i="0" lang="en-US" sz="34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	•	опровержение логических предпосылок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310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Trebuchet MS"/>
              <a:buNone/>
            </a:pPr>
            <a:r>
              <a:rPr b="0" i="0" lang="en-US" sz="34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	•	вывод другого умозаключения из предпосылок аргумента противника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310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Trebuchet MS"/>
              <a:buNone/>
            </a:pPr>
            <a:r>
              <a:rPr b="0" i="0" lang="en-US" sz="34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	•	опровержение утверждения / идеи / резолюции = контр-аргументация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1176172" y="1130839"/>
            <a:ext cx="10652456" cy="1580908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Trebuchet MS"/>
              <a:buNone/>
            </a:pPr>
            <a:r>
              <a:rPr b="0" i="0" lang="en-US" sz="50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СТРУКТУРА ЛОГИЧЕСКОГО ДОКАЗАТЕЛЬСТВА </a:t>
            </a:r>
            <a:endParaRPr/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04782" y="3235315"/>
            <a:ext cx="11951629" cy="4410664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-520700" lvl="0" marL="5207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2"/>
              <a:buFont typeface="Trebuchet MS"/>
              <a:buChar char="•"/>
            </a:pPr>
            <a:r>
              <a:rPr b="0" i="0" lang="en-US" sz="31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Умозаключение - мыслительная операция, состоящая в получении нового </a:t>
            </a:r>
            <a:r>
              <a:rPr b="0" i="0" lang="en-US" sz="3100" u="sng" cap="none" strike="noStrike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вывода</a:t>
            </a:r>
            <a:r>
              <a:rPr b="0" i="0" lang="en-US" sz="31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из нескольких </a:t>
            </a:r>
            <a:r>
              <a:rPr b="0" i="0" lang="en-US" sz="3100" u="sng" cap="none" strike="noStrike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суждений</a:t>
            </a:r>
            <a:r>
              <a:rPr b="0" i="0" lang="en-US" sz="31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. </a:t>
            </a:r>
            <a:endParaRPr/>
          </a:p>
          <a:p>
            <a:pPr indent="-520700" lvl="0" marL="520700" marR="0" rtl="0" algn="l">
              <a:lnSpc>
                <a:spcPct val="120000"/>
              </a:lnSpc>
              <a:spcBef>
                <a:spcPts val="4600"/>
              </a:spcBef>
              <a:spcAft>
                <a:spcPts val="0"/>
              </a:spcAft>
              <a:buClr>
                <a:srgbClr val="000000"/>
              </a:buClr>
              <a:buSzPts val="2542"/>
              <a:buFont typeface="Trebuchet MS"/>
              <a:buChar char="•"/>
            </a:pPr>
            <a:r>
              <a:rPr b="0" i="0" lang="en-US" sz="31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Причинно-следственная связь - связь между явлениями, при которой одно явление, называемое, при наличии определенных условий порождает другое явление, называемое следствием.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idx="1" type="body"/>
          </p:nvPr>
        </p:nvSpPr>
        <p:spPr>
          <a:xfrm>
            <a:off x="355600" y="2730500"/>
            <a:ext cx="12293600" cy="629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umozakl_1415528910.jpg" id="83" name="Shape 83"/>
          <p:cNvPicPr preferRelativeResize="0"/>
          <p:nvPr/>
        </p:nvPicPr>
        <p:blipFill rotWithShape="1">
          <a:blip r:embed="rId3">
            <a:alphaModFix/>
          </a:blip>
          <a:srcRect b="3830" l="1650" r="-1649" t="-3830"/>
          <a:stretch/>
        </p:blipFill>
        <p:spPr>
          <a:xfrm>
            <a:off x="1914248" y="2455351"/>
            <a:ext cx="9040820" cy="5655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1480617" y="991820"/>
            <a:ext cx="10043566" cy="962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Trebuchet MS"/>
              <a:buNone/>
            </a:pPr>
            <a:r>
              <a:rPr b="0" i="0" lang="en-US" sz="59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ОШИБКА КОРРЕЛЯЦИИ </a:t>
            </a:r>
            <a:endParaRPr/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855084" y="2730500"/>
            <a:ext cx="9369574" cy="3580852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Trebuchet MS"/>
              <a:buNone/>
            </a:pPr>
            <a:r>
              <a:rPr b="0" i="0" lang="en-US" sz="35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Факт: дети с развитым чувством собственного достоинства обычно учатся лучше, чем дети с низким самоуважением.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1532873" y="1015977"/>
            <a:ext cx="9725877" cy="914447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Trebuchet MS"/>
              <a:buNone/>
            </a:pPr>
            <a:r>
              <a:rPr b="0" i="0" lang="en-US" sz="55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АНАЛИЗ АРГУМЕНТАЦИИ </a:t>
            </a:r>
            <a:endParaRPr/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355600" y="2192950"/>
            <a:ext cx="12080423" cy="6394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-520700" lvl="0" marL="520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70"/>
              <a:buFont typeface="Trebuchet MS"/>
              <a:buChar char="•"/>
            </a:pPr>
            <a:r>
              <a:rPr b="0" i="0" lang="en-US" sz="35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Оценка проблемы</a:t>
            </a:r>
            <a:endParaRPr/>
          </a:p>
          <a:p>
            <a:pPr indent="-520700" lvl="0" marL="520700" marR="0" rtl="0" algn="l">
              <a:lnSpc>
                <a:spcPct val="100000"/>
              </a:lnSpc>
              <a:spcBef>
                <a:spcPts val="4600"/>
              </a:spcBef>
              <a:spcAft>
                <a:spcPts val="0"/>
              </a:spcAft>
              <a:buClr>
                <a:srgbClr val="000000"/>
              </a:buClr>
              <a:buSzPts val="2870"/>
              <a:buFont typeface="Trebuchet MS"/>
              <a:buChar char="•"/>
            </a:pPr>
            <a:r>
              <a:rPr b="0" i="0" lang="en-US" sz="35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Оценка релевантности </a:t>
            </a:r>
            <a:endParaRPr/>
          </a:p>
          <a:p>
            <a:pPr indent="-520700" lvl="0" marL="520700" marR="0" rtl="0" algn="l">
              <a:lnSpc>
                <a:spcPct val="100000"/>
              </a:lnSpc>
              <a:spcBef>
                <a:spcPts val="4600"/>
              </a:spcBef>
              <a:spcAft>
                <a:spcPts val="0"/>
              </a:spcAft>
              <a:buClr>
                <a:srgbClr val="000000"/>
              </a:buClr>
              <a:buSzPts val="2870"/>
              <a:buFont typeface="Trebuchet MS"/>
              <a:buChar char="•"/>
            </a:pPr>
            <a:r>
              <a:rPr b="0" i="0" lang="en-US" sz="35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Оценка достоверности</a:t>
            </a:r>
            <a:endParaRPr/>
          </a:p>
          <a:p>
            <a:pPr indent="-520700" lvl="0" marL="520700" marR="0" rtl="0" algn="l">
              <a:lnSpc>
                <a:spcPct val="100000"/>
              </a:lnSpc>
              <a:spcBef>
                <a:spcPts val="4600"/>
              </a:spcBef>
              <a:spcAft>
                <a:spcPts val="0"/>
              </a:spcAft>
              <a:buClr>
                <a:srgbClr val="000000"/>
              </a:buClr>
              <a:buSzPts val="2870"/>
              <a:buFont typeface="Trebuchet MS"/>
              <a:buChar char="•"/>
            </a:pPr>
            <a:r>
              <a:rPr b="0" i="0" lang="en-US" sz="35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Оценка значимости</a:t>
            </a:r>
            <a:endParaRPr/>
          </a:p>
          <a:p>
            <a:pPr indent="-520700" lvl="0" marL="520700" marR="0" rtl="0" algn="l">
              <a:lnSpc>
                <a:spcPct val="100000"/>
              </a:lnSpc>
              <a:spcBef>
                <a:spcPts val="4600"/>
              </a:spcBef>
              <a:spcAft>
                <a:spcPts val="0"/>
              </a:spcAft>
              <a:buClr>
                <a:srgbClr val="000000"/>
              </a:buClr>
              <a:buSzPts val="2870"/>
              <a:buFont typeface="Trebuchet MS"/>
              <a:buChar char="•"/>
            </a:pPr>
            <a:r>
              <a:rPr b="0" i="0" lang="en-US" sz="35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Оценка доказанности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55599" y="967352"/>
            <a:ext cx="12293602" cy="2438401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Отрицание</a:t>
            </a:r>
            <a:endParaRPr/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55599" y="2239920"/>
            <a:ext cx="12293602" cy="6299203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Аргументы оппонентов отрицаются и предлагаются доказательства того, почему их слова неверны: «Нет, это не так, потому что…»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Отрицание атакует верность аргумента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" type="body"/>
          </p:nvPr>
        </p:nvSpPr>
        <p:spPr>
          <a:xfrm>
            <a:off x="355599" y="1727198"/>
            <a:ext cx="12293602" cy="6299203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-342899" lvl="0" marL="34289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Calibri"/>
              <a:buChar char="-"/>
            </a:pPr>
            <a:r>
              <a:rPr b="0" i="0" lang="en-US" sz="3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Смертная казнь снижает уровень преступности</a:t>
            </a:r>
            <a:endParaRPr/>
          </a:p>
          <a:p>
            <a:pPr indent="-342899" lvl="0" marL="342899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Calibri"/>
              <a:buChar char="-"/>
            </a:pPr>
            <a:r>
              <a:rPr b="0" i="0" lang="en-US" sz="3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Нет, смертная казнь не снижает уровень преступности. Наоборот, государство таким образом показывает пример и общество берет пример допустимости убийства человека. Тем самым, уровень преступности повышается.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owroom">
  <a:themeElements>
    <a:clrScheme name="Showroom">
      <a:dk1>
        <a:srgbClr val="535353"/>
      </a:dk1>
      <a:lt1>
        <a:srgbClr val="FFFFFF"/>
      </a:lt1>
      <a:dk2>
        <a:srgbClr val="A7A7A7"/>
      </a:dk2>
      <a:lt2>
        <a:srgbClr val="535353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owroom">
  <a:themeElements>
    <a:clrScheme name="Showroom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